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8" r:id="rId6"/>
    <p:sldId id="265" r:id="rId7"/>
    <p:sldId id="266" r:id="rId8"/>
    <p:sldId id="269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645166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 smtClean="0"/>
              <a:t>Разъяснение изменений в </a:t>
            </a:r>
            <a:r>
              <a:rPr lang="ru-RU" dirty="0" smtClean="0"/>
              <a:t>Типовых правил</a:t>
            </a:r>
            <a:r>
              <a:rPr lang="kk-KZ" dirty="0" smtClean="0"/>
              <a:t>ах</a:t>
            </a:r>
            <a:r>
              <a:rPr lang="ru-RU" dirty="0" smtClean="0"/>
              <a:t> приема на обучение в организации образования, реализующие образовательные программы  послевузовского образования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653136"/>
            <a:ext cx="7406640" cy="17526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 smtClean="0"/>
              <a:t>Критерии оценивания эссе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599" y="980728"/>
          <a:ext cx="8064896" cy="5294270"/>
        </p:xfrm>
        <a:graphic>
          <a:graphicData uri="http://schemas.openxmlformats.org/drawingml/2006/table">
            <a:tbl>
              <a:tblPr/>
              <a:tblGrid>
                <a:gridCol w="2448273"/>
                <a:gridCol w="4955089"/>
                <a:gridCol w="661534"/>
              </a:tblGrid>
              <a:tr h="31294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Дескрипторы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764"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Глубина раскрытия темы 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баллов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проблема раскрыта на теоретическом уровне, с корректным использованием научных терминов и понятий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представлена собственная точка зрения (позиция, отношение) при раскрытии проблемы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использована информация из различных источников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764"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Аргументация, доказательная база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ов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аргументов из </a:t>
                      </a:r>
                      <a:r>
                        <a:rPr lang="kk-K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научной литературы и источников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соответствующих теме эссе​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выявление  причинно-следственных связей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фактов и доказательств из исторического, социального и личного опыта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764"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Композиционная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цельность и логика изложения 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баллов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композиционной цельности, структурные компоненты эссе логически связаны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внутренней логики, умение идти от частного к общему, от общего к частному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выводов и обобщений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392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Речевая культура 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демонстрация высокого уровня академического письма (лексика, знание научной терминологии, грамматика, стилистика)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36">
                <a:tc>
                  <a:txBody>
                    <a:bodyPr/>
                    <a:lstStyle/>
                    <a:p>
                      <a:pPr indent="450215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​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Максимальное количество баллов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29" marR="6329" marT="6329" marB="63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entury Gothic" pitchFamily="34" charset="0"/>
              </a:rPr>
              <a:t>Сроки приема документов,  проведения вступительных экзаменов и зачисления</a:t>
            </a:r>
            <a:endParaRPr lang="ru-RU" sz="2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92500" lnSpcReduction="10000"/>
          </a:bodyPr>
          <a:lstStyle/>
          <a:p>
            <a:pPr indent="360000">
              <a:spcBef>
                <a:spcPct val="0"/>
              </a:spcBef>
              <a:buNone/>
            </a:pPr>
            <a:endParaRPr lang="kk-KZ" sz="24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indent="36000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kk-K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Прием заявлений в докторантуру с </a:t>
            </a:r>
            <a:r>
              <a:rPr lang="kk-K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8</a:t>
            </a:r>
            <a:r>
              <a:rPr lang="kk-K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kk-K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июля до 3 августа календарного года. </a:t>
            </a:r>
          </a:p>
          <a:p>
            <a:pPr indent="360000" algn="just">
              <a:spcBef>
                <a:spcPct val="0"/>
              </a:spcBef>
              <a:buFont typeface="Wingdings" pitchFamily="2" charset="2"/>
              <a:buChar char="ü"/>
            </a:pPr>
            <a:endParaRPr lang="kk-KZ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indent="36000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kk-K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Вступительные экзамены по группам образовательных программ в докторантуру проводятся с 4 до 20 августа календарного года.</a:t>
            </a:r>
          </a:p>
          <a:p>
            <a:pPr indent="360000" algn="just">
              <a:spcBef>
                <a:spcPct val="0"/>
              </a:spcBef>
              <a:buFont typeface="Wingdings" pitchFamily="2" charset="2"/>
              <a:buChar char="ü"/>
            </a:pPr>
            <a:endParaRPr lang="kk-KZ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indent="36000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kk-K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Зачисление с 25 по 28 августа.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entury Gothic" pitchFamily="34" charset="0"/>
              </a:rPr>
              <a:t>Условия поступления в докторантуру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 marL="0" indent="360000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36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Стаж работы - не менее 9 месяцев;</a:t>
            </a:r>
          </a:p>
          <a:p>
            <a:pPr marL="0" indent="360000" algn="just">
              <a:lnSpc>
                <a:spcPct val="80000"/>
              </a:lnSpc>
              <a:spcBef>
                <a:spcPct val="0"/>
              </a:spcBef>
              <a:buNone/>
            </a:pPr>
            <a:endParaRPr lang="ru-RU" sz="36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marL="0" indent="360000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36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Наличие сертификата, подтверждающего владение иностранным языком по программам</a:t>
            </a:r>
          </a:p>
          <a:p>
            <a:pPr indent="360000" algn="just">
              <a:lnSpc>
                <a:spcPct val="80000"/>
              </a:lnSpc>
              <a:spcBef>
                <a:spcPct val="0"/>
              </a:spcBef>
              <a:buNone/>
            </a:pPr>
            <a:endParaRPr lang="ru-RU" sz="40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entury Gothic" pitchFamily="34" charset="0"/>
              </a:rPr>
              <a:t>Условия поступления в докторантуру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980728"/>
            <a:ext cx="7818072" cy="5267672"/>
          </a:xfrm>
        </p:spPr>
        <p:txBody>
          <a:bodyPr>
            <a:noAutofit/>
          </a:bodyPr>
          <a:lstStyle/>
          <a:p>
            <a:pPr indent="360000" algn="just">
              <a:spcBef>
                <a:spcPct val="0"/>
              </a:spcBef>
              <a:buNone/>
            </a:pPr>
            <a:r>
              <a:rPr lang="ru-RU" sz="2000" b="1" u="sng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Английский: </a:t>
            </a:r>
          </a:p>
          <a:p>
            <a:pPr lvl="0" indent="360000" algn="just">
              <a:spcBef>
                <a:spcPct val="0"/>
              </a:spcBef>
              <a:buNone/>
            </a:pPr>
            <a:r>
              <a:rPr lang="kk-KZ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IELTS, пороговый балл – не менее 5,5</a:t>
            </a:r>
            <a:endParaRPr lang="ru-RU" sz="20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lvl="0" indent="360000" algn="just">
              <a:spcBef>
                <a:spcPct val="0"/>
              </a:spcBef>
              <a:buNone/>
            </a:pPr>
            <a:r>
              <a:rPr lang="kk-KZ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IELTS INDICATOR, пороговый балл – не менее 5,5</a:t>
            </a:r>
            <a:endParaRPr lang="ru-RU" sz="20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lvl="0" indent="360000" algn="just">
              <a:spcBef>
                <a:spcPct val="0"/>
              </a:spcBef>
              <a:buNone/>
            </a:pPr>
            <a:r>
              <a:rPr lang="kk-KZ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TOEFL ITP, пороговый балл – не менее 460 баллов</a:t>
            </a:r>
            <a:endParaRPr lang="ru-RU" sz="20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lvl="0" indent="360000" algn="just">
              <a:spcBef>
                <a:spcPct val="0"/>
              </a:spcBef>
              <a:buNone/>
            </a:pPr>
            <a:r>
              <a:rPr lang="kk-KZ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TOEFL IBT, пороговый балл – не менее 46</a:t>
            </a:r>
            <a:endParaRPr lang="ru-RU" sz="20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lvl="0" indent="360000" algn="just">
              <a:spcBef>
                <a:spcPct val="0"/>
              </a:spcBef>
              <a:buNone/>
            </a:pPr>
            <a:r>
              <a:rPr lang="kk-KZ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TOEFL PBT, пороговый балл – не менее 453</a:t>
            </a:r>
            <a:endParaRPr lang="ru-RU" sz="20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indent="360000" algn="just">
              <a:spcBef>
                <a:spcPct val="0"/>
              </a:spcBef>
              <a:buNone/>
            </a:pPr>
            <a:endParaRPr lang="ru-RU" sz="2000" b="1" u="sng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indent="360000" algn="just">
              <a:spcBef>
                <a:spcPct val="0"/>
              </a:spcBef>
              <a:buNone/>
            </a:pPr>
            <a:r>
              <a:rPr lang="ru-RU" sz="2000" b="1" u="sng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Немецкий: </a:t>
            </a:r>
          </a:p>
          <a:p>
            <a:pPr lvl="0" indent="360000" algn="just">
              <a:spcBef>
                <a:spcPct val="0"/>
              </a:spcBef>
              <a:buNone/>
            </a:pPr>
            <a:r>
              <a:rPr lang="en-GB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CEFR</a:t>
            </a:r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пороговый балл – В2</a:t>
            </a:r>
          </a:p>
          <a:p>
            <a:pPr lvl="0" indent="360000" algn="just">
              <a:spcBef>
                <a:spcPct val="0"/>
              </a:spcBef>
              <a:buNone/>
            </a:pPr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DSH, </a:t>
            </a:r>
            <a:r>
              <a:rPr lang="ru-RU" sz="2000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Niveau</a:t>
            </a:r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В2/уровень В2</a:t>
            </a:r>
          </a:p>
          <a:p>
            <a:pPr lvl="0" indent="360000" algn="just">
              <a:spcBef>
                <a:spcPct val="0"/>
              </a:spcBef>
              <a:buNone/>
            </a:pPr>
            <a:r>
              <a:rPr lang="ru-RU" sz="2000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TestDaF-Prufung</a:t>
            </a:r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ru-RU" sz="2000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Niveau</a:t>
            </a:r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В2/уровень В2 </a:t>
            </a:r>
          </a:p>
          <a:p>
            <a:pPr indent="360000" algn="just">
              <a:spcBef>
                <a:spcPct val="0"/>
              </a:spcBef>
              <a:buNone/>
            </a:pPr>
            <a:endParaRPr lang="ru-RU" sz="2000" b="1" u="sng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indent="360000" algn="just">
              <a:spcBef>
                <a:spcPct val="0"/>
              </a:spcBef>
              <a:buNone/>
            </a:pPr>
            <a:r>
              <a:rPr lang="ru-RU" sz="2000" b="1" u="sng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Французский: </a:t>
            </a:r>
          </a:p>
          <a:p>
            <a:pPr lvl="0" indent="360000" algn="just">
              <a:spcBef>
                <a:spcPct val="0"/>
              </a:spcBef>
              <a:buNone/>
            </a:pPr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TFI– не ниже уровня В2 по секциям чтения и </a:t>
            </a:r>
            <a:r>
              <a:rPr lang="ru-RU" sz="2000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аудирования</a:t>
            </a:r>
            <a:endParaRPr lang="ru-RU" sz="20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lvl="0" indent="360000" algn="just">
              <a:spcBef>
                <a:spcPct val="0"/>
              </a:spcBef>
              <a:buNone/>
            </a:pPr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DELF, уровень B2</a:t>
            </a:r>
          </a:p>
          <a:p>
            <a:pPr lvl="0" indent="360000" algn="just">
              <a:spcBef>
                <a:spcPct val="0"/>
              </a:spcBef>
              <a:buNone/>
            </a:pPr>
            <a:r>
              <a:rPr lang="en-GB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DALF</a:t>
            </a:r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уровень В2</a:t>
            </a:r>
          </a:p>
          <a:p>
            <a:pPr lvl="0" indent="360000" algn="just">
              <a:spcBef>
                <a:spcPct val="0"/>
              </a:spcBef>
              <a:buNone/>
            </a:pPr>
            <a:r>
              <a:rPr lang="en-GB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TCF– </a:t>
            </a:r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не менее</a:t>
            </a:r>
            <a:r>
              <a:rPr lang="en-GB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50 </a:t>
            </a:r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баллов</a:t>
            </a:r>
            <a:r>
              <a:rPr lang="en-GB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;</a:t>
            </a:r>
            <a:endParaRPr lang="ru-RU" sz="20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entury Gothic" pitchFamily="34" charset="0"/>
              </a:rPr>
              <a:t>Процедура вступительных экзаменов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kk-K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Вступительный экзамен по группам образовательных программ докторантуры  проводится в организациях, утвержденных уполномоченным органом в области в образования.</a:t>
            </a:r>
          </a:p>
          <a:p>
            <a:pPr marL="0" indent="360000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endParaRPr lang="kk-KZ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marL="0" indent="360000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kk-K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Вступительный экзамен проводится в форме компьютерного тестирования.</a:t>
            </a:r>
            <a:endParaRPr lang="ru-RU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indent="360000" algn="just">
              <a:lnSpc>
                <a:spcPct val="80000"/>
              </a:lnSpc>
              <a:spcBef>
                <a:spcPct val="0"/>
              </a:spcBef>
              <a:buNone/>
            </a:pPr>
            <a:endParaRPr lang="ru-RU" sz="36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85042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entury Gothic" pitchFamily="34" charset="0"/>
              </a:rPr>
              <a:t>Процедура вступительных экзаменов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1196751"/>
          <a:ext cx="7632848" cy="3642330"/>
        </p:xfrm>
        <a:graphic>
          <a:graphicData uri="http://schemas.openxmlformats.org/drawingml/2006/table">
            <a:tbl>
              <a:tblPr/>
              <a:tblGrid>
                <a:gridCol w="6426800"/>
                <a:gridCol w="1206048"/>
              </a:tblGrid>
              <a:tr h="720080">
                <a:tc>
                  <a:txBody>
                    <a:bodyPr/>
                    <a:lstStyle/>
                    <a:p>
                      <a:pPr marL="12700" algn="ctr" hangingPunct="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</a:rPr>
                        <a:t>Виды теста</a:t>
                      </a:r>
                      <a:endParaRPr lang="ru-RU" sz="160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 hangingPunct="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</a:rPr>
                        <a:t>Баллы</a:t>
                      </a:r>
                      <a:endParaRPr lang="ru-RU" sz="120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12700"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entury Gothic" pitchFamily="34" charset="0"/>
                          <a:ea typeface="Times New Roman"/>
                        </a:rPr>
                        <a:t>Эссе</a:t>
                      </a:r>
                      <a:endParaRPr lang="ru-RU" sz="160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entury Gothic" pitchFamily="34" charset="0"/>
                          <a:ea typeface="Times New Roman"/>
                        </a:rPr>
                        <a:t>20</a:t>
                      </a:r>
                      <a:endParaRPr lang="ru-RU" sz="120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12700" algn="just" hangingPunct="0">
                        <a:spcAft>
                          <a:spcPts val="0"/>
                        </a:spcAft>
                      </a:pPr>
                      <a:r>
                        <a:rPr lang="ru-RU" sz="2400" spc="10" dirty="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</a:rPr>
                        <a:t>Тест на готовность к обучению </a:t>
                      </a:r>
                      <a:endParaRPr lang="ru-RU" sz="2400" spc="10" dirty="0" smtClean="0">
                        <a:solidFill>
                          <a:srgbClr val="000000"/>
                        </a:solidFill>
                        <a:latin typeface="Century Gothic" pitchFamily="34" charset="0"/>
                        <a:ea typeface="Times New Roman"/>
                      </a:endParaRPr>
                    </a:p>
                    <a:p>
                      <a:pPr marL="12700" algn="just" hangingPunct="0">
                        <a:spcAft>
                          <a:spcPts val="0"/>
                        </a:spcAft>
                      </a:pPr>
                      <a:r>
                        <a:rPr lang="ru-RU" sz="2400" spc="10" dirty="0" smtClean="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</a:rPr>
                        <a:t>в </a:t>
                      </a:r>
                      <a:r>
                        <a:rPr lang="ru-RU" sz="2400" spc="10" dirty="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</a:rPr>
                        <a:t>докторантуре</a:t>
                      </a:r>
                      <a:endParaRPr lang="ru-RU" sz="160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entury Gothic" pitchFamily="34" charset="0"/>
                          <a:ea typeface="Times New Roman"/>
                        </a:rPr>
                        <a:t>30</a:t>
                      </a:r>
                      <a:endParaRPr lang="ru-RU" sz="120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spc="10" dirty="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</a:rPr>
                        <a:t>Экзамен по профилю группы образовательной программы</a:t>
                      </a:r>
                      <a:endParaRPr lang="ru-RU" sz="160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entury Gothic" pitchFamily="34" charset="0"/>
                          <a:ea typeface="Times New Roman"/>
                        </a:rPr>
                        <a:t>50</a:t>
                      </a:r>
                      <a:endParaRPr lang="ru-RU" sz="120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12700" algn="just" hangingPunct="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entury Gothic" pitchFamily="34" charset="0"/>
                          <a:ea typeface="Times New Roman"/>
                        </a:rPr>
                        <a:t>Всего</a:t>
                      </a:r>
                      <a:endParaRPr lang="ru-RU" sz="1600" b="1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 hangingPunct="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entury Gothic" pitchFamily="34" charset="0"/>
                          <a:ea typeface="Times New Roman"/>
                        </a:rPr>
                        <a:t>100</a:t>
                      </a:r>
                      <a:endParaRPr lang="ru-RU" sz="1200" b="1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187624" y="5013176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>
              <a:spcBef>
                <a:spcPct val="0"/>
              </a:spcBef>
            </a:pPr>
            <a:r>
              <a:rPr lang="kk-KZ" dirty="0" smtClean="0">
                <a:solidFill>
                  <a:schemeClr val="tx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</a:rPr>
              <a:t>***Итоговая оценка представляет собой совокупность баллов, полученных путем суммирования результатов оценивания эссе, теста на готовность к обучению в докторантуре, ответа на экзаменационные вопросы по профилю группы образовательной программы</a:t>
            </a:r>
            <a:endParaRPr lang="ru-RU" dirty="0" smtClean="0">
              <a:solidFill>
                <a:schemeClr val="tx2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sz="4400" dirty="0" smtClean="0"/>
              <a:t>Электронный экзаменационный билет (состоит из 3 вопросов)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6" y="1556792"/>
          <a:ext cx="7019106" cy="4347916"/>
        </p:xfrm>
        <a:graphic>
          <a:graphicData uri="http://schemas.openxmlformats.org/drawingml/2006/table">
            <a:tbl>
              <a:tblPr/>
              <a:tblGrid>
                <a:gridCol w="1801418"/>
                <a:gridCol w="5217688"/>
              </a:tblGrid>
              <a:tr h="216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Блоки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Характер вопроса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1-й вопрос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теоретический -</a:t>
                      </a:r>
                      <a:r>
                        <a:rPr lang="kk-KZ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определяет уровень и системность теоретических знаний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2-й вопрос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практический - выявляет степень сформированности функциональных компетенций (умение применять методики, технологии и техники  в предметной области)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3-й вопрос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выявляет системное понимание  изучаемой предметной области, специализированные знания в области методологии  исследования (системные компетенции)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096832" cy="922114"/>
          </a:xfrm>
        </p:spPr>
        <p:txBody>
          <a:bodyPr>
            <a:noAutofit/>
          </a:bodyPr>
          <a:lstStyle/>
          <a:p>
            <a:pPr algn="ctr"/>
            <a:r>
              <a:rPr lang="kk-KZ" sz="2800" dirty="0" smtClean="0"/>
              <a:t>Критерии оценивания  ответов  на вопросы  электронного экзаменационного билета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59632" y="980728"/>
          <a:ext cx="7632848" cy="5757629"/>
        </p:xfrm>
        <a:graphic>
          <a:graphicData uri="http://schemas.openxmlformats.org/drawingml/2006/table">
            <a:tbl>
              <a:tblPr/>
              <a:tblGrid>
                <a:gridCol w="936104"/>
                <a:gridCol w="5544616"/>
                <a:gridCol w="1152128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Вопрос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Критерии оценивания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баллов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760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1-й вопрос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демонстрирует знание основных процессов изучаемой предметной области; глубина и полнота раскрытия вопроса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логично и последовательно выражает собственное мнение по обсуждаемой проблеме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владеет понятийно-категориальным аппаратом, научной терминологией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1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Итого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71"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2-й вопрос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примененяет методы, техники, технологии для   решения проблем в предметной области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9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 аргументирует, сравнивает, классицифицирует явления, события, процессы; делает выводы и обобщения на основе практических навыков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анализирует информацию из различных источников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949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3-й вопрос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критически анализирует и оценивает теоретические и практические разработки, научные концепции и современные тенденции развития науки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синтезирует методологические подходы в интерпретации основных проблем предметного знания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выявляет причинно-следственные связи при анализе процессов, явлений, событий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1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50 баллов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335" marR="38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Эссе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648" y="1772816"/>
          <a:ext cx="7296472" cy="4642218"/>
        </p:xfrm>
        <a:graphic>
          <a:graphicData uri="http://schemas.openxmlformats.org/drawingml/2006/table">
            <a:tbl>
              <a:tblPr/>
              <a:tblGrid>
                <a:gridCol w="2039888"/>
                <a:gridCol w="3543104"/>
                <a:gridCol w="1713480"/>
              </a:tblGrid>
              <a:tr h="300964">
                <a:tc>
                  <a:txBody>
                    <a:bodyPr/>
                    <a:lstStyle/>
                    <a:p>
                      <a:pPr marL="457200" indent="-615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 dirty="0" smtClean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kk-KZ" sz="1800" i="1" dirty="0">
                          <a:latin typeface="Times New Roman"/>
                          <a:ea typeface="Calibri"/>
                          <a:cs typeface="Times New Roman"/>
                        </a:rPr>
                        <a:t>Виды эссе</a:t>
                      </a:r>
                      <a:endParaRPr lang="ru-RU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i="1" dirty="0">
                          <a:latin typeface="Times New Roman"/>
                          <a:ea typeface="Calibri"/>
                          <a:cs typeface="Times New Roman"/>
                        </a:rPr>
                        <a:t>Описание</a:t>
                      </a:r>
                      <a:endParaRPr lang="ru-RU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i="1" dirty="0">
                          <a:latin typeface="Times New Roman"/>
                          <a:ea typeface="Calibri"/>
                          <a:cs typeface="Times New Roman"/>
                        </a:rPr>
                        <a:t>Объем эссе</a:t>
                      </a:r>
                      <a:endParaRPr lang="ru-RU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82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/>
                          <a:ea typeface="Calibri"/>
                          <a:cs typeface="Times New Roman"/>
                        </a:rPr>
                        <a:t>Мотивационное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Аргументация поступающего о побудительных мотивах к научно-исследовательской деятельности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research statement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250 – 300 слов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Научно-аналитическое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обоснование поступающим актуальности и методологии предполагаемого исследования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research proposal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207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Проблемно-тематическое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Изложение авторской  позиции по актуальным аспектам предметного знания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87624" y="548680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        Для определения  уровня  аналитических  и творческих способностей, выраженных в умении  выстраивать собственную аргументацию  на основе  теоретических знаний, социального и   личного опыта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</TotalTime>
  <Words>680</Words>
  <Application>Microsoft Office PowerPoint</Application>
  <PresentationFormat>Экран (4:3)</PresentationFormat>
  <Paragraphs>139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Разъяснение изменений в Типовых правилах приема на обучение в организации образования, реализующие образовательные программы  послевузовского образования </vt:lpstr>
      <vt:lpstr>Сроки приема документов,  проведения вступительных экзаменов и зачисления</vt:lpstr>
      <vt:lpstr>Условия поступления в докторантуру</vt:lpstr>
      <vt:lpstr>Условия поступления в докторантуру</vt:lpstr>
      <vt:lpstr>Процедура вступительных экзаменов</vt:lpstr>
      <vt:lpstr>Процедура вступительных экзаменов</vt:lpstr>
      <vt:lpstr>Электронный экзаменационный билет (состоит из 3 вопросов)</vt:lpstr>
      <vt:lpstr>Критерии оценивания  ответов  на вопросы  электронного экзаменационного билета</vt:lpstr>
      <vt:lpstr>Эссе </vt:lpstr>
      <vt:lpstr>Критерии оценивания эссе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Разъяснение изменений в Типовых правилах приема на обучение в организации образования, реализующие образовательные программы  послевузовского образования</dc:title>
  <dc:creator>User</dc:creator>
  <cp:lastModifiedBy>Пользователь Windows</cp:lastModifiedBy>
  <cp:revision>4</cp:revision>
  <dcterms:created xsi:type="dcterms:W3CDTF">2021-02-01T03:46:35Z</dcterms:created>
  <dcterms:modified xsi:type="dcterms:W3CDTF">2021-07-10T06:22:56Z</dcterms:modified>
</cp:coreProperties>
</file>